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4"/>
  </p:notesMasterIdLst>
  <p:handoutMasterIdLst>
    <p:handoutMasterId r:id="rId25"/>
  </p:handoutMasterIdLst>
  <p:sldIdLst>
    <p:sldId id="256" r:id="rId5"/>
    <p:sldId id="272" r:id="rId6"/>
    <p:sldId id="273" r:id="rId7"/>
    <p:sldId id="269" r:id="rId8"/>
    <p:sldId id="300" r:id="rId9"/>
    <p:sldId id="268" r:id="rId10"/>
    <p:sldId id="271" r:id="rId11"/>
    <p:sldId id="295" r:id="rId12"/>
    <p:sldId id="296" r:id="rId13"/>
    <p:sldId id="297" r:id="rId14"/>
    <p:sldId id="275" r:id="rId15"/>
    <p:sldId id="294" r:id="rId16"/>
    <p:sldId id="265" r:id="rId17"/>
    <p:sldId id="293" r:id="rId18"/>
    <p:sldId id="264" r:id="rId19"/>
    <p:sldId id="270" r:id="rId20"/>
    <p:sldId id="299" r:id="rId21"/>
    <p:sldId id="267" r:id="rId22"/>
    <p:sldId id="263" r:id="rId2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nisha Sudera" userId="8ad6b494-7b13-4013-986f-bd40367f5cdf" providerId="ADAL" clId="{910F60D0-93A1-48D4-8EC5-6E251FDDAEBA}"/>
    <pc:docChg chg="undo custSel addSld modSld">
      <pc:chgData name="Manisha Sudera" userId="8ad6b494-7b13-4013-986f-bd40367f5cdf" providerId="ADAL" clId="{910F60D0-93A1-48D4-8EC5-6E251FDDAEBA}" dt="2024-07-11T09:44:07.228" v="1681" actId="20577"/>
      <pc:docMkLst>
        <pc:docMk/>
      </pc:docMkLst>
      <pc:sldChg chg="modSp mod">
        <pc:chgData name="Manisha Sudera" userId="8ad6b494-7b13-4013-986f-bd40367f5cdf" providerId="ADAL" clId="{910F60D0-93A1-48D4-8EC5-6E251FDDAEBA}" dt="2024-07-11T09:44:07.228" v="1681" actId="20577"/>
        <pc:sldMkLst>
          <pc:docMk/>
          <pc:sldMk cId="2062711014" sldId="263"/>
        </pc:sldMkLst>
        <pc:spChg chg="mod">
          <ac:chgData name="Manisha Sudera" userId="8ad6b494-7b13-4013-986f-bd40367f5cdf" providerId="ADAL" clId="{910F60D0-93A1-48D4-8EC5-6E251FDDAEBA}" dt="2024-07-11T09:44:07.228" v="1681" actId="20577"/>
          <ac:spMkLst>
            <pc:docMk/>
            <pc:sldMk cId="2062711014" sldId="263"/>
            <ac:spMk id="3" creationId="{00000000-0000-0000-0000-000000000000}"/>
          </ac:spMkLst>
        </pc:spChg>
      </pc:sldChg>
      <pc:sldChg chg="modSp mod">
        <pc:chgData name="Manisha Sudera" userId="8ad6b494-7b13-4013-986f-bd40367f5cdf" providerId="ADAL" clId="{910F60D0-93A1-48D4-8EC5-6E251FDDAEBA}" dt="2024-07-08T14:54:44.553" v="985" actId="5793"/>
        <pc:sldMkLst>
          <pc:docMk/>
          <pc:sldMk cId="381013200" sldId="264"/>
        </pc:sldMkLst>
        <pc:spChg chg="mod">
          <ac:chgData name="Manisha Sudera" userId="8ad6b494-7b13-4013-986f-bd40367f5cdf" providerId="ADAL" clId="{910F60D0-93A1-48D4-8EC5-6E251FDDAEBA}" dt="2024-07-08T14:54:44.553" v="985" actId="5793"/>
          <ac:spMkLst>
            <pc:docMk/>
            <pc:sldMk cId="381013200" sldId="264"/>
            <ac:spMk id="3" creationId="{00000000-0000-0000-0000-000000000000}"/>
          </ac:spMkLst>
        </pc:spChg>
      </pc:sldChg>
      <pc:sldChg chg="modSp mod">
        <pc:chgData name="Manisha Sudera" userId="8ad6b494-7b13-4013-986f-bd40367f5cdf" providerId="ADAL" clId="{910F60D0-93A1-48D4-8EC5-6E251FDDAEBA}" dt="2024-07-08T14:56:53.481" v="1063" actId="20577"/>
        <pc:sldMkLst>
          <pc:docMk/>
          <pc:sldMk cId="1633432635" sldId="265"/>
        </pc:sldMkLst>
        <pc:graphicFrameChg chg="mod modGraphic">
          <ac:chgData name="Manisha Sudera" userId="8ad6b494-7b13-4013-986f-bd40367f5cdf" providerId="ADAL" clId="{910F60D0-93A1-48D4-8EC5-6E251FDDAEBA}" dt="2024-07-08T14:56:53.481" v="1063" actId="20577"/>
          <ac:graphicFrameMkLst>
            <pc:docMk/>
            <pc:sldMk cId="1633432635" sldId="265"/>
            <ac:graphicFrameMk id="5" creationId="{00000000-0000-0000-0000-000000000000}"/>
          </ac:graphicFrameMkLst>
        </pc:graphicFrameChg>
      </pc:sldChg>
      <pc:sldChg chg="addSp delSp modSp mod">
        <pc:chgData name="Manisha Sudera" userId="8ad6b494-7b13-4013-986f-bd40367f5cdf" providerId="ADAL" clId="{910F60D0-93A1-48D4-8EC5-6E251FDDAEBA}" dt="2024-07-04T07:27:48.118" v="839" actId="207"/>
        <pc:sldMkLst>
          <pc:docMk/>
          <pc:sldMk cId="3687841774" sldId="267"/>
        </pc:sldMkLst>
        <pc:spChg chg="mod">
          <ac:chgData name="Manisha Sudera" userId="8ad6b494-7b13-4013-986f-bd40367f5cdf" providerId="ADAL" clId="{910F60D0-93A1-48D4-8EC5-6E251FDDAEBA}" dt="2024-07-04T07:27:39.584" v="838" actId="207"/>
          <ac:spMkLst>
            <pc:docMk/>
            <pc:sldMk cId="3687841774" sldId="267"/>
            <ac:spMk id="5" creationId="{00000000-0000-0000-0000-000000000000}"/>
          </ac:spMkLst>
        </pc:spChg>
        <pc:spChg chg="add del mod">
          <ac:chgData name="Manisha Sudera" userId="8ad6b494-7b13-4013-986f-bd40367f5cdf" providerId="ADAL" clId="{910F60D0-93A1-48D4-8EC5-6E251FDDAEBA}" dt="2024-07-04T07:27:03.889" v="834" actId="478"/>
          <ac:spMkLst>
            <pc:docMk/>
            <pc:sldMk cId="3687841774" sldId="267"/>
            <ac:spMk id="7" creationId="{DCF8BD3B-F9CB-414B-9E1E-1743E13412FE}"/>
          </ac:spMkLst>
        </pc:spChg>
        <pc:graphicFrameChg chg="mod modGraphic">
          <ac:chgData name="Manisha Sudera" userId="8ad6b494-7b13-4013-986f-bd40367f5cdf" providerId="ADAL" clId="{910F60D0-93A1-48D4-8EC5-6E251FDDAEBA}" dt="2024-07-04T07:27:48.118" v="839" actId="207"/>
          <ac:graphicFrameMkLst>
            <pc:docMk/>
            <pc:sldMk cId="3687841774" sldId="267"/>
            <ac:graphicFrameMk id="6" creationId="{00000000-0000-0000-0000-000000000000}"/>
          </ac:graphicFrameMkLst>
        </pc:graphicFrameChg>
      </pc:sldChg>
      <pc:sldChg chg="addSp delSp modSp mod">
        <pc:chgData name="Manisha Sudera" userId="8ad6b494-7b13-4013-986f-bd40367f5cdf" providerId="ADAL" clId="{910F60D0-93A1-48D4-8EC5-6E251FDDAEBA}" dt="2024-07-11T09:30:14.731" v="1665" actId="1076"/>
        <pc:sldMkLst>
          <pc:docMk/>
          <pc:sldMk cId="691917805" sldId="269"/>
        </pc:sldMkLst>
        <pc:spChg chg="mod">
          <ac:chgData name="Manisha Sudera" userId="8ad6b494-7b13-4013-986f-bd40367f5cdf" providerId="ADAL" clId="{910F60D0-93A1-48D4-8EC5-6E251FDDAEBA}" dt="2024-06-27T15:01:56.676" v="23" actId="1076"/>
          <ac:spMkLst>
            <pc:docMk/>
            <pc:sldMk cId="691917805" sldId="269"/>
            <ac:spMk id="2" creationId="{00000000-0000-0000-0000-000000000000}"/>
          </ac:spMkLst>
        </pc:spChg>
        <pc:spChg chg="mod">
          <ac:chgData name="Manisha Sudera" userId="8ad6b494-7b13-4013-986f-bd40367f5cdf" providerId="ADAL" clId="{910F60D0-93A1-48D4-8EC5-6E251FDDAEBA}" dt="2024-06-27T15:03:07.551" v="35" actId="1076"/>
          <ac:spMkLst>
            <pc:docMk/>
            <pc:sldMk cId="691917805" sldId="269"/>
            <ac:spMk id="4" creationId="{85B17156-ACBB-43B9-8FE0-67063625405E}"/>
          </ac:spMkLst>
        </pc:spChg>
        <pc:spChg chg="del">
          <ac:chgData name="Manisha Sudera" userId="8ad6b494-7b13-4013-986f-bd40367f5cdf" providerId="ADAL" clId="{910F60D0-93A1-48D4-8EC5-6E251FDDAEBA}" dt="2024-06-27T15:00:30.713" v="17" actId="478"/>
          <ac:spMkLst>
            <pc:docMk/>
            <pc:sldMk cId="691917805" sldId="269"/>
            <ac:spMk id="11" creationId="{DAEB8A4D-F998-4FCD-9C83-6B3C3DA2B234}"/>
          </ac:spMkLst>
        </pc:spChg>
        <pc:spChg chg="add mod">
          <ac:chgData name="Manisha Sudera" userId="8ad6b494-7b13-4013-986f-bd40367f5cdf" providerId="ADAL" clId="{910F60D0-93A1-48D4-8EC5-6E251FDDAEBA}" dt="2024-07-11T09:30:14.731" v="1665" actId="1076"/>
          <ac:spMkLst>
            <pc:docMk/>
            <pc:sldMk cId="691917805" sldId="269"/>
            <ac:spMk id="11" creationId="{FF4A1822-9B99-4D7F-882B-6FC74844180E}"/>
          </ac:spMkLst>
        </pc:spChg>
        <pc:spChg chg="add del mod">
          <ac:chgData name="Manisha Sudera" userId="8ad6b494-7b13-4013-986f-bd40367f5cdf" providerId="ADAL" clId="{910F60D0-93A1-48D4-8EC5-6E251FDDAEBA}" dt="2024-06-27T15:03:47.499" v="90" actId="478"/>
          <ac:spMkLst>
            <pc:docMk/>
            <pc:sldMk cId="691917805" sldId="269"/>
            <ac:spMk id="12" creationId="{00503608-35F9-4FCC-BF29-32CFE7CBF4BA}"/>
          </ac:spMkLst>
        </pc:spChg>
        <pc:spChg chg="add mod">
          <ac:chgData name="Manisha Sudera" userId="8ad6b494-7b13-4013-986f-bd40367f5cdf" providerId="ADAL" clId="{910F60D0-93A1-48D4-8EC5-6E251FDDAEBA}" dt="2024-06-27T15:04:12.088" v="96" actId="1076"/>
          <ac:spMkLst>
            <pc:docMk/>
            <pc:sldMk cId="691917805" sldId="269"/>
            <ac:spMk id="13" creationId="{16371F42-22B5-4033-83E5-50471F958C05}"/>
          </ac:spMkLst>
        </pc:spChg>
        <pc:picChg chg="add mod modCrop">
          <ac:chgData name="Manisha Sudera" userId="8ad6b494-7b13-4013-986f-bd40367f5cdf" providerId="ADAL" clId="{910F60D0-93A1-48D4-8EC5-6E251FDDAEBA}" dt="2024-06-27T15:01:58.724" v="24" actId="1076"/>
          <ac:picMkLst>
            <pc:docMk/>
            <pc:sldMk cId="691917805" sldId="269"/>
            <ac:picMk id="7" creationId="{A092CEDD-25DC-4A57-BAA2-8FC7DC79FDDB}"/>
          </ac:picMkLst>
        </pc:picChg>
        <pc:picChg chg="add del mod">
          <ac:chgData name="Manisha Sudera" userId="8ad6b494-7b13-4013-986f-bd40367f5cdf" providerId="ADAL" clId="{910F60D0-93A1-48D4-8EC5-6E251FDDAEBA}" dt="2024-06-27T15:02:11.499" v="26" actId="478"/>
          <ac:picMkLst>
            <pc:docMk/>
            <pc:sldMk cId="691917805" sldId="269"/>
            <ac:picMk id="8" creationId="{58BF4CB5-A874-4941-AF8B-93CC75FB3D50}"/>
          </ac:picMkLst>
        </pc:picChg>
        <pc:picChg chg="add mod">
          <ac:chgData name="Manisha Sudera" userId="8ad6b494-7b13-4013-986f-bd40367f5cdf" providerId="ADAL" clId="{910F60D0-93A1-48D4-8EC5-6E251FDDAEBA}" dt="2024-06-27T15:02:36.200" v="32" actId="1076"/>
          <ac:picMkLst>
            <pc:docMk/>
            <pc:sldMk cId="691917805" sldId="269"/>
            <ac:picMk id="10" creationId="{F86C9F73-0EA2-43CB-A464-2341F97F580E}"/>
          </ac:picMkLst>
        </pc:picChg>
      </pc:sldChg>
      <pc:sldChg chg="modSp mod">
        <pc:chgData name="Manisha Sudera" userId="8ad6b494-7b13-4013-986f-bd40367f5cdf" providerId="ADAL" clId="{910F60D0-93A1-48D4-8EC5-6E251FDDAEBA}" dt="2024-07-01T08:53:03.062" v="525" actId="1076"/>
        <pc:sldMkLst>
          <pc:docMk/>
          <pc:sldMk cId="3620304314" sldId="272"/>
        </pc:sldMkLst>
        <pc:picChg chg="mod">
          <ac:chgData name="Manisha Sudera" userId="8ad6b494-7b13-4013-986f-bd40367f5cdf" providerId="ADAL" clId="{910F60D0-93A1-48D4-8EC5-6E251FDDAEBA}" dt="2024-07-01T08:53:03.062" v="525" actId="1076"/>
          <ac:picMkLst>
            <pc:docMk/>
            <pc:sldMk cId="3620304314" sldId="272"/>
            <ac:picMk id="4" creationId="{00000000-0000-0000-0000-000000000000}"/>
          </ac:picMkLst>
        </pc:picChg>
      </pc:sldChg>
      <pc:sldChg chg="delSp modSp mod">
        <pc:chgData name="Manisha Sudera" userId="8ad6b494-7b13-4013-986f-bd40367f5cdf" providerId="ADAL" clId="{910F60D0-93A1-48D4-8EC5-6E251FDDAEBA}" dt="2024-07-01T08:37:37.363" v="518" actId="1076"/>
        <pc:sldMkLst>
          <pc:docMk/>
          <pc:sldMk cId="99780416" sldId="275"/>
        </pc:sldMkLst>
        <pc:spChg chg="mod">
          <ac:chgData name="Manisha Sudera" userId="8ad6b494-7b13-4013-986f-bd40367f5cdf" providerId="ADAL" clId="{910F60D0-93A1-48D4-8EC5-6E251FDDAEBA}" dt="2024-07-01T08:37:25.528" v="517" actId="13926"/>
          <ac:spMkLst>
            <pc:docMk/>
            <pc:sldMk cId="99780416" sldId="275"/>
            <ac:spMk id="3" creationId="{00000000-0000-0000-0000-000000000000}"/>
          </ac:spMkLst>
        </pc:spChg>
        <pc:spChg chg="del">
          <ac:chgData name="Manisha Sudera" userId="8ad6b494-7b13-4013-986f-bd40367f5cdf" providerId="ADAL" clId="{910F60D0-93A1-48D4-8EC5-6E251FDDAEBA}" dt="2024-07-01T08:35:54.835" v="508" actId="21"/>
          <ac:spMkLst>
            <pc:docMk/>
            <pc:sldMk cId="99780416" sldId="275"/>
            <ac:spMk id="5" creationId="{00000000-0000-0000-0000-000000000000}"/>
          </ac:spMkLst>
        </pc:spChg>
        <pc:spChg chg="mod">
          <ac:chgData name="Manisha Sudera" userId="8ad6b494-7b13-4013-986f-bd40367f5cdf" providerId="ADAL" clId="{910F60D0-93A1-48D4-8EC5-6E251FDDAEBA}" dt="2024-07-01T08:37:37.363" v="518" actId="1076"/>
          <ac:spMkLst>
            <pc:docMk/>
            <pc:sldMk cId="99780416" sldId="275"/>
            <ac:spMk id="6" creationId="{00000000-0000-0000-0000-000000000000}"/>
          </ac:spMkLst>
        </pc:spChg>
      </pc:sldChg>
      <pc:sldChg chg="addSp modSp mod">
        <pc:chgData name="Manisha Sudera" userId="8ad6b494-7b13-4013-986f-bd40367f5cdf" providerId="ADAL" clId="{910F60D0-93A1-48D4-8EC5-6E251FDDAEBA}" dt="2024-07-01T08:37:54.702" v="521" actId="13926"/>
        <pc:sldMkLst>
          <pc:docMk/>
          <pc:sldMk cId="1329929106" sldId="294"/>
        </pc:sldMkLst>
        <pc:spChg chg="mod">
          <ac:chgData name="Manisha Sudera" userId="8ad6b494-7b13-4013-986f-bd40367f5cdf" providerId="ADAL" clId="{910F60D0-93A1-48D4-8EC5-6E251FDDAEBA}" dt="2024-07-01T08:37:54.702" v="521" actId="13926"/>
          <ac:spMkLst>
            <pc:docMk/>
            <pc:sldMk cId="1329929106" sldId="294"/>
            <ac:spMk id="3" creationId="{00000000-0000-0000-0000-000000000000}"/>
          </ac:spMkLst>
        </pc:spChg>
        <pc:spChg chg="add mod">
          <ac:chgData name="Manisha Sudera" userId="8ad6b494-7b13-4013-986f-bd40367f5cdf" providerId="ADAL" clId="{910F60D0-93A1-48D4-8EC5-6E251FDDAEBA}" dt="2024-07-01T08:35:58.719" v="510" actId="1076"/>
          <ac:spMkLst>
            <pc:docMk/>
            <pc:sldMk cId="1329929106" sldId="294"/>
            <ac:spMk id="5" creationId="{DA3EF1CA-5F39-40F9-A8A5-D459966075BA}"/>
          </ac:spMkLst>
        </pc:spChg>
      </pc:sldChg>
      <pc:sldChg chg="addSp delSp modSp new mod">
        <pc:chgData name="Manisha Sudera" userId="8ad6b494-7b13-4013-986f-bd40367f5cdf" providerId="ADAL" clId="{910F60D0-93A1-48D4-8EC5-6E251FDDAEBA}" dt="2024-07-11T09:29:37.726" v="1643" actId="20577"/>
        <pc:sldMkLst>
          <pc:docMk/>
          <pc:sldMk cId="3098234699" sldId="300"/>
        </pc:sldMkLst>
        <pc:spChg chg="mod">
          <ac:chgData name="Manisha Sudera" userId="8ad6b494-7b13-4013-986f-bd40367f5cdf" providerId="ADAL" clId="{910F60D0-93A1-48D4-8EC5-6E251FDDAEBA}" dt="2024-07-11T09:29:37.726" v="1643" actId="20577"/>
          <ac:spMkLst>
            <pc:docMk/>
            <pc:sldMk cId="3098234699" sldId="300"/>
            <ac:spMk id="2" creationId="{FA34F9AC-F5B3-4001-9562-2EF0275AB70A}"/>
          </ac:spMkLst>
        </pc:spChg>
        <pc:spChg chg="del">
          <ac:chgData name="Manisha Sudera" userId="8ad6b494-7b13-4013-986f-bd40367f5cdf" providerId="ADAL" clId="{910F60D0-93A1-48D4-8EC5-6E251FDDAEBA}" dt="2024-07-11T07:24:06.280" v="1065" actId="478"/>
          <ac:spMkLst>
            <pc:docMk/>
            <pc:sldMk cId="3098234699" sldId="300"/>
            <ac:spMk id="3" creationId="{FDD85C14-10F6-4CE6-B47A-404B49207A08}"/>
          </ac:spMkLst>
        </pc:spChg>
        <pc:spChg chg="add mod">
          <ac:chgData name="Manisha Sudera" userId="8ad6b494-7b13-4013-986f-bd40367f5cdf" providerId="ADAL" clId="{910F60D0-93A1-48D4-8EC5-6E251FDDAEBA}" dt="2024-07-11T09:27:29.770" v="1636" actId="20577"/>
          <ac:spMkLst>
            <pc:docMk/>
            <pc:sldMk cId="3098234699" sldId="300"/>
            <ac:spMk id="6" creationId="{C77A0698-F4CB-46D0-8548-D95829A7C22B}"/>
          </ac:spMkLst>
        </pc:spChg>
        <pc:spChg chg="add del mod">
          <ac:chgData name="Manisha Sudera" userId="8ad6b494-7b13-4013-986f-bd40367f5cdf" providerId="ADAL" clId="{910F60D0-93A1-48D4-8EC5-6E251FDDAEBA}" dt="2024-07-11T09:29:07.383" v="1637" actId="478"/>
          <ac:spMkLst>
            <pc:docMk/>
            <pc:sldMk cId="3098234699" sldId="300"/>
            <ac:spMk id="7" creationId="{38A55C89-679D-43D5-8115-6A3AB5A1D2F2}"/>
          </ac:spMkLst>
        </pc:spChg>
        <pc:spChg chg="add mod">
          <ac:chgData name="Manisha Sudera" userId="8ad6b494-7b13-4013-986f-bd40367f5cdf" providerId="ADAL" clId="{910F60D0-93A1-48D4-8EC5-6E251FDDAEBA}" dt="2024-07-11T09:29:07.827" v="1638"/>
          <ac:spMkLst>
            <pc:docMk/>
            <pc:sldMk cId="3098234699" sldId="300"/>
            <ac:spMk id="8" creationId="{17219E0B-670C-459C-A048-80D506B95230}"/>
          </ac:spMkLst>
        </pc:spChg>
        <pc:picChg chg="add del mod">
          <ac:chgData name="Manisha Sudera" userId="8ad6b494-7b13-4013-986f-bd40367f5cdf" providerId="ADAL" clId="{910F60D0-93A1-48D4-8EC5-6E251FDDAEBA}" dt="2024-07-11T07:59:07.036" v="1406" actId="478"/>
          <ac:picMkLst>
            <pc:docMk/>
            <pc:sldMk cId="3098234699" sldId="300"/>
            <ac:picMk id="5" creationId="{963E492B-3289-4B28-A8AF-F600BEA3640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6C9A90-B491-469D-9C3F-179914347D41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6957B1-D2AC-42EB-B3B8-0542ADFBCB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620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11543B-0338-45BA-9B33-2A565E200FE2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72AA8-CD82-46FC-B822-A4C3CDEA7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5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1086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211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886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368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822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update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507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498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Update figures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1786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532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144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update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6184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E72AA8-CD82-46FC-B822-A4C3CDEA758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124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023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67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669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024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245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43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882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781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321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773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152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280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09517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981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8869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014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EC262-D545-42FE-8E6A-F328E1EC499C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3FC77B5-9D9C-4843-8142-6E40DDA1A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195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m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79967" y="2958987"/>
            <a:ext cx="11001708" cy="1878080"/>
          </a:xfrm>
        </p:spPr>
        <p:txBody>
          <a:bodyPr/>
          <a:lstStyle/>
          <a:p>
            <a:r>
              <a:rPr lang="en-US" dirty="0"/>
              <a:t>Pupil Premium 2023-2024</a:t>
            </a:r>
            <a:br>
              <a:rPr lang="en-US" dirty="0"/>
            </a:br>
            <a:r>
              <a:rPr lang="en-US" dirty="0"/>
              <a:t>Impact Analysis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3437" y="4170794"/>
            <a:ext cx="2941277" cy="1332546"/>
          </a:xfrm>
        </p:spPr>
        <p:txBody>
          <a:bodyPr>
            <a:noAutofit/>
          </a:bodyPr>
          <a:lstStyle/>
          <a:p>
            <a:r>
              <a:rPr lang="en-US" sz="2000" dirty="0"/>
              <a:t>Manisha Sudera</a:t>
            </a:r>
          </a:p>
          <a:p>
            <a:r>
              <a:rPr lang="en-US" sz="2000" dirty="0"/>
              <a:t>Deputy </a:t>
            </a:r>
            <a:r>
              <a:rPr lang="en-US" sz="2000" dirty="0" err="1"/>
              <a:t>Headteacher</a:t>
            </a:r>
            <a:endParaRPr lang="en-US" sz="2000" dirty="0"/>
          </a:p>
          <a:p>
            <a:r>
              <a:rPr lang="en-US" sz="2000" dirty="0"/>
              <a:t>July 2024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817896" y="841068"/>
            <a:ext cx="7273637" cy="181588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radley Hand ITC" panose="03070402050302030203" pitchFamily="66" charset="0"/>
              </a:rPr>
              <a:t>“For the toughest problems, there are no quick fixes. But used with </a:t>
            </a:r>
            <a:r>
              <a:rPr lang="en-GB" sz="2800" b="1" u="sng" dirty="0">
                <a:latin typeface="Bradley Hand ITC" panose="03070402050302030203" pitchFamily="66" charset="0"/>
              </a:rPr>
              <a:t>care and commitment</a:t>
            </a:r>
            <a:r>
              <a:rPr lang="en-GB" sz="2800" b="1" dirty="0">
                <a:latin typeface="Bradley Hand ITC" panose="03070402050302030203" pitchFamily="66" charset="0"/>
              </a:rPr>
              <a:t>, the Pupil Premium is one of the best bets we have.”</a:t>
            </a:r>
          </a:p>
          <a:p>
            <a:r>
              <a:rPr lang="en-GB" sz="2800" b="1" dirty="0">
                <a:latin typeface="Bradley Hand ITC" panose="03070402050302030203" pitchFamily="66" charset="0"/>
              </a:rPr>
              <a:t>Sir Kevin Collins, CEO EEF</a:t>
            </a:r>
          </a:p>
        </p:txBody>
      </p:sp>
      <p:pic>
        <p:nvPicPr>
          <p:cNvPr id="6" name="Picture 4" descr="Pin on National Mentoring Month">
            <a:extLst>
              <a:ext uri="{FF2B5EF4-FFF2-40B4-BE49-F238E27FC236}">
                <a16:creationId xmlns:a16="http://schemas.microsoft.com/office/drawing/2014/main" id="{ACBA23F8-5F46-4985-AE13-F4F44E7F06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5" t="10528" r="1041" b="33158"/>
          <a:stretch/>
        </p:blipFill>
        <p:spPr bwMode="auto">
          <a:xfrm>
            <a:off x="9125664" y="5139104"/>
            <a:ext cx="2941061" cy="160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6265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8" y="750890"/>
            <a:ext cx="10597429" cy="5356220"/>
          </a:xfrm>
        </p:spPr>
      </p:pic>
    </p:spTree>
    <p:extLst>
      <p:ext uri="{BB962C8B-B14F-4D97-AF65-F5344CB8AC3E}">
        <p14:creationId xmlns:p14="http://schemas.microsoft.com/office/powerpoint/2010/main" val="3620304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8924B47-C421-4F15-97DD-AA645DD1C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11" y="247705"/>
            <a:ext cx="9200972" cy="6438796"/>
          </a:xfrm>
        </p:spPr>
      </p:pic>
    </p:spTree>
    <p:extLst>
      <p:ext uri="{BB962C8B-B14F-4D97-AF65-F5344CB8AC3E}">
        <p14:creationId xmlns:p14="http://schemas.microsoft.com/office/powerpoint/2010/main" val="998891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487" y="235528"/>
            <a:ext cx="7898630" cy="1021632"/>
          </a:xfrm>
        </p:spPr>
        <p:txBody>
          <a:bodyPr>
            <a:normAutofit/>
          </a:bodyPr>
          <a:lstStyle/>
          <a:p>
            <a:r>
              <a:rPr lang="en-US" u="sng" dirty="0"/>
              <a:t>Tier 1: Teaching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9019308" y="235528"/>
            <a:ext cx="2937163" cy="1477328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entury Gothic" panose="020B0502020202020204" pitchFamily="34" charset="0"/>
              </a:rPr>
              <a:t>Writing inset + coaching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entury Gothic" panose="020B0502020202020204" pitchFamily="34" charset="0"/>
              </a:rPr>
              <a:t>Oxford Reading Buddy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entury Gothic" panose="020B0502020202020204" pitchFamily="34" charset="0"/>
              </a:rPr>
              <a:t>Maths resources: TTRS, </a:t>
            </a:r>
            <a:r>
              <a:rPr lang="en-GB" dirty="0" err="1">
                <a:latin typeface="Century Gothic" panose="020B0502020202020204" pitchFamily="34" charset="0"/>
              </a:rPr>
              <a:t>Testbase</a:t>
            </a:r>
            <a:r>
              <a:rPr lang="en-GB" dirty="0">
                <a:latin typeface="Century Gothic" panose="020B0502020202020204" pitchFamily="34" charset="0"/>
              </a:rPr>
              <a:t> + White Rose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entury Gothic" panose="020B0502020202020204" pitchFamily="34" charset="0"/>
              </a:rPr>
              <a:t>Online Learning</a:t>
            </a:r>
          </a:p>
        </p:txBody>
      </p:sp>
      <p:sp>
        <p:nvSpPr>
          <p:cNvPr id="6" name="Smiley Face 5"/>
          <p:cNvSpPr/>
          <p:nvPr/>
        </p:nvSpPr>
        <p:spPr>
          <a:xfrm>
            <a:off x="10820398" y="5583382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85B17156-ACBB-43B9-8FE0-67063625405E}"/>
              </a:ext>
            </a:extLst>
          </p:cNvPr>
          <p:cNvSpPr/>
          <p:nvPr/>
        </p:nvSpPr>
        <p:spPr>
          <a:xfrm>
            <a:off x="9019308" y="1439334"/>
            <a:ext cx="4371826" cy="272140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Favourite</a:t>
            </a:r>
            <a:r>
              <a:rPr lang="en-US" dirty="0"/>
              <a:t> subjects:</a:t>
            </a:r>
          </a:p>
          <a:p>
            <a:pPr algn="ctr"/>
            <a:r>
              <a:rPr lang="en-US" dirty="0" err="1"/>
              <a:t>Maths</a:t>
            </a:r>
            <a:r>
              <a:rPr lang="en-US" dirty="0"/>
              <a:t> #1/14 </a:t>
            </a:r>
          </a:p>
          <a:p>
            <a:pPr algn="ctr"/>
            <a:r>
              <a:rPr lang="en-US" dirty="0"/>
              <a:t>Writing #4/14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92CEDD-25DC-4A57-BAA2-8FC7DC79FD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7499"/>
          <a:stretch/>
        </p:blipFill>
        <p:spPr>
          <a:xfrm>
            <a:off x="328583" y="944005"/>
            <a:ext cx="7480936" cy="26240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6C9F73-0EA2-43CB-A464-2341F97F5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4" y="3887215"/>
            <a:ext cx="9783175" cy="272140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6371F42-22B5-4033-83E5-50471F958C05}"/>
              </a:ext>
            </a:extLst>
          </p:cNvPr>
          <p:cNvSpPr/>
          <p:nvPr/>
        </p:nvSpPr>
        <p:spPr>
          <a:xfrm>
            <a:off x="10324503" y="4008794"/>
            <a:ext cx="1761436" cy="1223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Teaching &amp; books are good across the school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4A1822-9B99-4D7F-882B-6FC74844180E}"/>
              </a:ext>
            </a:extLst>
          </p:cNvPr>
          <p:cNvSpPr txBox="1"/>
          <p:nvPr/>
        </p:nvSpPr>
        <p:spPr>
          <a:xfrm>
            <a:off x="7809519" y="2970785"/>
            <a:ext cx="17879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b="1" dirty="0">
                <a:latin typeface="Century Gothic" panose="020B0502020202020204" pitchFamily="34" charset="0"/>
              </a:rPr>
              <a:t>Internal Data</a:t>
            </a:r>
          </a:p>
        </p:txBody>
      </p:sp>
    </p:spTree>
    <p:extLst>
      <p:ext uri="{BB962C8B-B14F-4D97-AF65-F5344CB8AC3E}">
        <p14:creationId xmlns:p14="http://schemas.microsoft.com/office/powerpoint/2010/main" val="691917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4F9AC-F5B3-4001-9562-2EF0275AB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 of KS2 Data 2024 </a:t>
            </a:r>
            <a:r>
              <a:rPr lang="en-US" sz="2000" dirty="0">
                <a:solidFill>
                  <a:srgbClr val="FF0000"/>
                </a:solidFill>
              </a:rPr>
              <a:t>(Provisional)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77A0698-F4CB-46D0-8548-D95829A7C2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1321" y="1389920"/>
            <a:ext cx="7882757" cy="511359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000" dirty="0"/>
              <a:t>CHJS Vs Nat 2024</a:t>
            </a:r>
          </a:p>
          <a:p>
            <a:r>
              <a:rPr lang="en-US" sz="2000" dirty="0"/>
              <a:t>Reading: EXS </a:t>
            </a:r>
            <a:r>
              <a:rPr lang="en-US" sz="2000" dirty="0">
                <a:highlight>
                  <a:srgbClr val="00FF00"/>
                </a:highlight>
              </a:rPr>
              <a:t>78%</a:t>
            </a:r>
            <a:r>
              <a:rPr lang="en-US" sz="2000" dirty="0"/>
              <a:t> vs 74%/ GDS 26% + SS </a:t>
            </a:r>
            <a:r>
              <a:rPr lang="en-US" sz="2000" dirty="0">
                <a:highlight>
                  <a:srgbClr val="FFFF00"/>
                </a:highlight>
              </a:rPr>
              <a:t>105 </a:t>
            </a:r>
            <a:r>
              <a:rPr lang="en-US" sz="2000" dirty="0"/>
              <a:t>vs 105</a:t>
            </a:r>
          </a:p>
          <a:p>
            <a:r>
              <a:rPr lang="en-US" sz="2000" dirty="0"/>
              <a:t>Writing: EXS </a:t>
            </a:r>
            <a:r>
              <a:rPr lang="en-US" sz="2000" dirty="0">
                <a:highlight>
                  <a:srgbClr val="00FF00"/>
                </a:highlight>
              </a:rPr>
              <a:t>81% </a:t>
            </a:r>
            <a:r>
              <a:rPr lang="en-US" sz="2000" dirty="0"/>
              <a:t>vs 72% / GDS 6%</a:t>
            </a:r>
          </a:p>
          <a:p>
            <a:r>
              <a:rPr lang="en-US" sz="2000" dirty="0"/>
              <a:t>GPS: EXS </a:t>
            </a:r>
            <a:r>
              <a:rPr lang="en-US" sz="2000" dirty="0">
                <a:highlight>
                  <a:srgbClr val="00FF00"/>
                </a:highlight>
              </a:rPr>
              <a:t>88% </a:t>
            </a:r>
            <a:r>
              <a:rPr lang="en-US" sz="2000" dirty="0"/>
              <a:t>vs 72% / GDS 36% + SS </a:t>
            </a:r>
            <a:r>
              <a:rPr lang="en-US" sz="2000" dirty="0">
                <a:highlight>
                  <a:srgbClr val="00FF00"/>
                </a:highlight>
              </a:rPr>
              <a:t>107</a:t>
            </a:r>
            <a:r>
              <a:rPr lang="en-US" sz="2000" dirty="0"/>
              <a:t> vs 105</a:t>
            </a:r>
          </a:p>
          <a:p>
            <a:r>
              <a:rPr lang="en-US" sz="2000" dirty="0" err="1"/>
              <a:t>Maths</a:t>
            </a:r>
            <a:r>
              <a:rPr lang="en-US" sz="2000" dirty="0"/>
              <a:t>: EXS </a:t>
            </a:r>
            <a:r>
              <a:rPr lang="en-US" sz="2000" dirty="0">
                <a:highlight>
                  <a:srgbClr val="00FF00"/>
                </a:highlight>
              </a:rPr>
              <a:t>79% </a:t>
            </a:r>
            <a:r>
              <a:rPr lang="en-US" sz="2000" dirty="0"/>
              <a:t>vs 73% / GDS 21% + SS </a:t>
            </a:r>
            <a:r>
              <a:rPr lang="en-US" sz="2000" dirty="0">
                <a:highlight>
                  <a:srgbClr val="FFFF00"/>
                </a:highlight>
              </a:rPr>
              <a:t>104 </a:t>
            </a:r>
            <a:r>
              <a:rPr lang="en-US" sz="2000" dirty="0"/>
              <a:t>vs 104</a:t>
            </a:r>
          </a:p>
          <a:p>
            <a:r>
              <a:rPr lang="en-US" sz="2000" dirty="0"/>
              <a:t>Combined: EXS </a:t>
            </a:r>
            <a:r>
              <a:rPr lang="en-US" sz="2000" dirty="0">
                <a:highlight>
                  <a:srgbClr val="00FF00"/>
                </a:highlight>
              </a:rPr>
              <a:t>69% </a:t>
            </a:r>
            <a:r>
              <a:rPr lang="en-US" sz="2000" dirty="0"/>
              <a:t>vs 61% / GDS 4%</a:t>
            </a:r>
          </a:p>
          <a:p>
            <a:r>
              <a:rPr lang="en-US" sz="2000" dirty="0"/>
              <a:t>Science: EXS </a:t>
            </a:r>
            <a:r>
              <a:rPr lang="en-US" sz="2000" dirty="0">
                <a:highlight>
                  <a:srgbClr val="00FF00"/>
                </a:highlight>
              </a:rPr>
              <a:t>90% </a:t>
            </a:r>
            <a:r>
              <a:rPr lang="en-US" sz="2000" dirty="0"/>
              <a:t>vs 81%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sz="2000" dirty="0"/>
              <a:t>CHJS PP 2024. National others TBC</a:t>
            </a:r>
          </a:p>
          <a:p>
            <a:r>
              <a:rPr lang="en-US" sz="2000" dirty="0"/>
              <a:t>Reading: EXS 14/19 (74%) GDS 5/19 (26%)</a:t>
            </a:r>
          </a:p>
          <a:p>
            <a:r>
              <a:rPr lang="en-US" sz="2000" dirty="0"/>
              <a:t>Writing: EXS 15/19 (79%) GDS 1/19 (5%)</a:t>
            </a:r>
          </a:p>
          <a:p>
            <a:r>
              <a:rPr lang="en-US" sz="2000" dirty="0"/>
              <a:t>GPS: EXS 14/19 (74%) GDS 5/19 (26%)</a:t>
            </a:r>
          </a:p>
          <a:p>
            <a:r>
              <a:rPr lang="en-US" sz="2000" dirty="0" err="1"/>
              <a:t>Maths</a:t>
            </a:r>
            <a:r>
              <a:rPr lang="en-US" sz="2000" dirty="0"/>
              <a:t>: EXS 13/19 (68%) GDS 3/19 (16%)</a:t>
            </a:r>
          </a:p>
          <a:p>
            <a:pPr marL="0" indent="0" algn="r">
              <a:buNone/>
            </a:pPr>
            <a:r>
              <a:rPr lang="en-US" dirty="0">
                <a:solidFill>
                  <a:srgbClr val="FF0000"/>
                </a:solidFill>
              </a:rPr>
              <a:t>NB 5/19 (26%) pupils are on the SEND register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8" name="Smiley Face 7">
            <a:extLst>
              <a:ext uri="{FF2B5EF4-FFF2-40B4-BE49-F238E27FC236}">
                <a16:creationId xmlns:a16="http://schemas.microsoft.com/office/drawing/2014/main" id="{17219E0B-670C-459C-A048-80D506B95230}"/>
              </a:ext>
            </a:extLst>
          </p:cNvPr>
          <p:cNvSpPr/>
          <p:nvPr/>
        </p:nvSpPr>
        <p:spPr>
          <a:xfrm>
            <a:off x="10770293" y="5408018"/>
            <a:ext cx="1136073" cy="102523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234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481" y="255522"/>
            <a:ext cx="6194992" cy="1320800"/>
          </a:xfrm>
        </p:spPr>
        <p:txBody>
          <a:bodyPr>
            <a:normAutofit/>
          </a:bodyPr>
          <a:lstStyle/>
          <a:p>
            <a:r>
              <a:rPr lang="en-US" dirty="0"/>
              <a:t>So what do our PP pupils have to say about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481" y="1831357"/>
            <a:ext cx="3545429" cy="5092969"/>
          </a:xfrm>
        </p:spPr>
        <p:txBody>
          <a:bodyPr>
            <a:normAutofit/>
          </a:bodyPr>
          <a:lstStyle/>
          <a:p>
            <a:r>
              <a:rPr lang="en-US" sz="2000" dirty="0"/>
              <a:t>87% of pupils said they enjoy school</a:t>
            </a:r>
          </a:p>
          <a:p>
            <a:r>
              <a:rPr lang="en-US" sz="2000" dirty="0" err="1"/>
              <a:t>Maths</a:t>
            </a:r>
            <a:r>
              <a:rPr lang="en-US" sz="2000" dirty="0"/>
              <a:t>, Art &amp; PE were their </a:t>
            </a:r>
            <a:r>
              <a:rPr lang="en-US" sz="2000" dirty="0" err="1"/>
              <a:t>favourite</a:t>
            </a:r>
            <a:r>
              <a:rPr lang="en-US" sz="2000" dirty="0"/>
              <a:t> subjects</a:t>
            </a:r>
          </a:p>
          <a:p>
            <a:r>
              <a:rPr lang="en-US" sz="2000" dirty="0"/>
              <a:t>Most pupils felt they were making progress across RWM- most in Writing</a:t>
            </a:r>
          </a:p>
          <a:p>
            <a:r>
              <a:rPr lang="en-US" sz="2000" dirty="0"/>
              <a:t>Pupils value the support they get in the classroom most, particularly within small groups</a:t>
            </a:r>
          </a:p>
          <a:p>
            <a:endParaRPr lang="en-US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4" name="Smiley Face 3"/>
          <p:cNvSpPr/>
          <p:nvPr/>
        </p:nvSpPr>
        <p:spPr>
          <a:xfrm>
            <a:off x="10770293" y="5408018"/>
            <a:ext cx="1136073" cy="102523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CD40D0-A40C-4069-A880-09F33A5CDC3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504" y="1423540"/>
            <a:ext cx="7460012" cy="27241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529606-2190-453D-B112-2F8531191122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05"/>
          <a:stretch/>
        </p:blipFill>
        <p:spPr>
          <a:xfrm>
            <a:off x="4067504" y="4292558"/>
            <a:ext cx="6501443" cy="204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590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680" y="235528"/>
            <a:ext cx="7898630" cy="1021632"/>
          </a:xfrm>
        </p:spPr>
        <p:txBody>
          <a:bodyPr>
            <a:normAutofit/>
          </a:bodyPr>
          <a:lstStyle/>
          <a:p>
            <a:r>
              <a:rPr lang="en-US" u="sng" dirty="0"/>
              <a:t>Tier 2: Targeted Academic Support</a:t>
            </a:r>
            <a:endParaRPr lang="en-GB" dirty="0"/>
          </a:p>
        </p:txBody>
      </p:sp>
      <p:sp>
        <p:nvSpPr>
          <p:cNvPr id="6" name="Smiley Face 5"/>
          <p:cNvSpPr/>
          <p:nvPr/>
        </p:nvSpPr>
        <p:spPr>
          <a:xfrm>
            <a:off x="10820398" y="5583382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693624" y="235528"/>
            <a:ext cx="3262847" cy="92333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Increased support staff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Interventions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School Led Tutoring subsidy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73D2D2F-3A2C-4808-89D5-0DA9AFACC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71" y="1013614"/>
            <a:ext cx="7639839" cy="5468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11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680" y="235528"/>
            <a:ext cx="7898630" cy="1021632"/>
          </a:xfrm>
        </p:spPr>
        <p:txBody>
          <a:bodyPr>
            <a:normAutofit/>
          </a:bodyPr>
          <a:lstStyle/>
          <a:p>
            <a:r>
              <a:rPr lang="en-US" u="sng" dirty="0"/>
              <a:t>Tier 2: Targeted Academic Support</a:t>
            </a:r>
            <a:endParaRPr lang="en-GB" dirty="0"/>
          </a:p>
        </p:txBody>
      </p:sp>
      <p:sp>
        <p:nvSpPr>
          <p:cNvPr id="6" name="Smiley Face 5"/>
          <p:cNvSpPr/>
          <p:nvPr/>
        </p:nvSpPr>
        <p:spPr>
          <a:xfrm>
            <a:off x="10820398" y="5583382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693624" y="235528"/>
            <a:ext cx="3262847" cy="92333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Increased support staff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Interventions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School Led Tutoring subsidy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19ED737-DD49-403C-9BDF-A7A3A7C75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08" y="1054036"/>
            <a:ext cx="10184533" cy="483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23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680" y="235528"/>
            <a:ext cx="7898630" cy="1021632"/>
          </a:xfrm>
        </p:spPr>
        <p:txBody>
          <a:bodyPr>
            <a:normAutofit/>
          </a:bodyPr>
          <a:lstStyle/>
          <a:p>
            <a:r>
              <a:rPr lang="en-US" u="sng" dirty="0"/>
              <a:t>Tier 2: Targeted Academic Support</a:t>
            </a:r>
            <a:endParaRPr lang="en-GB" dirty="0"/>
          </a:p>
        </p:txBody>
      </p:sp>
      <p:sp>
        <p:nvSpPr>
          <p:cNvPr id="6" name="Smiley Face 5"/>
          <p:cNvSpPr/>
          <p:nvPr/>
        </p:nvSpPr>
        <p:spPr>
          <a:xfrm>
            <a:off x="10820398" y="5583382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693624" y="235528"/>
            <a:ext cx="3262847" cy="92333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Increased support staff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Interventions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School Led Tutoring subsidy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8846E88-9BDF-4DAE-BBAA-54999BF2B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6" y="1158858"/>
            <a:ext cx="9648524" cy="483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73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680" y="235528"/>
            <a:ext cx="7898630" cy="1021632"/>
          </a:xfrm>
        </p:spPr>
        <p:txBody>
          <a:bodyPr>
            <a:normAutofit/>
          </a:bodyPr>
          <a:lstStyle/>
          <a:p>
            <a:r>
              <a:rPr lang="en-US" u="sng" dirty="0"/>
              <a:t>Tier 2: Targeted Academic Support</a:t>
            </a:r>
            <a:endParaRPr lang="en-GB" dirty="0"/>
          </a:p>
        </p:txBody>
      </p:sp>
      <p:sp>
        <p:nvSpPr>
          <p:cNvPr id="6" name="Smiley Face 5"/>
          <p:cNvSpPr/>
          <p:nvPr/>
        </p:nvSpPr>
        <p:spPr>
          <a:xfrm>
            <a:off x="10820398" y="5583382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693624" y="235528"/>
            <a:ext cx="3262847" cy="92333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Increased support staff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Interventions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School Led Tutoring subsidy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2998FA7-B0A7-4BE2-8CEA-C62CF05F2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53" y="873821"/>
            <a:ext cx="7221955" cy="573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5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554" y="272473"/>
            <a:ext cx="8596668" cy="831113"/>
          </a:xfrm>
        </p:spPr>
        <p:txBody>
          <a:bodyPr/>
          <a:lstStyle/>
          <a:p>
            <a:r>
              <a:rPr lang="en-GB" dirty="0"/>
              <a:t>School-Led Tutoring Impact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7310" y="1103587"/>
            <a:ext cx="8298872" cy="53296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+mj-lt"/>
              </a:rPr>
              <a:t>Autumn – Spring tutoring: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+mj-lt"/>
            </a:endParaRPr>
          </a:p>
          <a:p>
            <a:r>
              <a:rPr lang="en-GB" sz="1800" dirty="0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Y3 Phonics (TU10AA): 100% moved from set 2 to set 3 sounds</a:t>
            </a: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Y3 Reading (TU9AA): 5/5 pupils improved scaled score, some considerably </a:t>
            </a: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Y3 Reading (TU4MP): 3/5 improved scaled score </a:t>
            </a:r>
            <a:endParaRPr lang="en-GB" sz="1800" dirty="0">
              <a:solidFill>
                <a:schemeClr val="tx1"/>
              </a:solidFill>
              <a:effectLst/>
              <a:highlight>
                <a:srgbClr val="FFFF00"/>
              </a:highligh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Y3 Reading (TU1MP): 3/6 improved scaled score </a:t>
            </a:r>
            <a:endParaRPr lang="en-GB" sz="1800" dirty="0">
              <a:solidFill>
                <a:schemeClr val="tx1"/>
              </a:solidFill>
              <a:effectLst/>
              <a:highlight>
                <a:srgbClr val="FFFF00"/>
              </a:highligh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Y3 Reading (TU2MP): 3/4 improved scaled score </a:t>
            </a: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Y3 </a:t>
            </a:r>
            <a:r>
              <a:rPr lang="en-US" sz="1800" dirty="0" err="1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r>
              <a:rPr lang="en-US" sz="18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(TU5MP): 2/6 improved scaled score </a:t>
            </a:r>
            <a:endParaRPr lang="en-GB" sz="1800" dirty="0">
              <a:solidFill>
                <a:schemeClr val="tx1"/>
              </a:solidFill>
              <a:effectLst/>
              <a:highlight>
                <a:srgbClr val="FFFF00"/>
              </a:highligh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Y3 </a:t>
            </a:r>
            <a:r>
              <a:rPr lang="en-US" sz="1800" dirty="0" err="1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r>
              <a:rPr lang="en-US" sz="18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(TU6MP): 1/6 improved scaled score </a:t>
            </a: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Y4 </a:t>
            </a:r>
            <a:r>
              <a:rPr lang="en-US" sz="1800" dirty="0" err="1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r>
              <a:rPr lang="en-US" sz="1800" dirty="0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(TU7AA): 5/6 improved their arithmetic improved score</a:t>
            </a:r>
            <a:endParaRPr lang="en-GB" sz="1800" dirty="0">
              <a:solidFill>
                <a:schemeClr val="tx1"/>
              </a:solidFill>
              <a:effectLst/>
              <a:highlight>
                <a:srgbClr val="00FF00"/>
              </a:highligh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Y4 </a:t>
            </a:r>
            <a:r>
              <a:rPr lang="en-US" sz="1800" dirty="0" err="1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r>
              <a:rPr lang="en-US" sz="1800" dirty="0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(TU8AA): 4/6 improved arithmetic score, 2/6 maintained score</a:t>
            </a:r>
            <a:endParaRPr lang="en-GB" sz="1800" dirty="0">
              <a:solidFill>
                <a:schemeClr val="tx1"/>
              </a:solidFill>
              <a:effectLst/>
              <a:highlight>
                <a:srgbClr val="00FF00"/>
              </a:highligh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800" dirty="0">
                <a:solidFill>
                  <a:schemeClr val="tx1"/>
                </a:solidFill>
                <a:effectLst/>
                <a:highlight>
                  <a:srgbClr val="00FF00"/>
                </a:highlight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Y4 Reading (TU3MP): 3/4 improved scaled score </a:t>
            </a:r>
            <a:endParaRPr lang="en-GB" sz="1800" dirty="0">
              <a:solidFill>
                <a:schemeClr val="tx1"/>
              </a:solidFill>
              <a:effectLst/>
              <a:highlight>
                <a:srgbClr val="00FF00"/>
              </a:highligh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tx1"/>
              </a:solidFill>
              <a:latin typeface="+mj-lt"/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Flowchart: Sequential Access Storage 5"/>
          <p:cNvSpPr/>
          <p:nvPr/>
        </p:nvSpPr>
        <p:spPr>
          <a:xfrm>
            <a:off x="8164113" y="3429000"/>
            <a:ext cx="3713015" cy="1399309"/>
          </a:xfrm>
          <a:prstGeom prst="flowChartMagneticTap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“Friday extra maths boosts my confidence”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Smiley Face 7"/>
          <p:cNvSpPr/>
          <p:nvPr/>
        </p:nvSpPr>
        <p:spPr>
          <a:xfrm>
            <a:off x="10820398" y="5657353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804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554" y="272473"/>
            <a:ext cx="8596668" cy="831113"/>
          </a:xfrm>
        </p:spPr>
        <p:txBody>
          <a:bodyPr/>
          <a:lstStyle/>
          <a:p>
            <a:r>
              <a:rPr lang="en-GB" dirty="0"/>
              <a:t>School-Led Tutoring Impact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7310" y="1387366"/>
            <a:ext cx="8298872" cy="50458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Summer tutoring: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sz="2000" dirty="0"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Y3 </a:t>
            </a:r>
            <a:r>
              <a:rPr lang="en-US" sz="2000" dirty="0" err="1"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r>
              <a:rPr lang="en-US" sz="2000" dirty="0"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(TU1MP) 7/7 improved scaled score with 6/7 now at EXS</a:t>
            </a:r>
          </a:p>
          <a:p>
            <a:r>
              <a:rPr lang="en-US" sz="20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Y4 </a:t>
            </a:r>
            <a:r>
              <a:rPr lang="en-US" sz="2000" dirty="0" err="1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  <a:r>
              <a:rPr lang="en-US" sz="20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US" sz="2000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U2MP) 2/7 made progress with 3/7 now at EXS</a:t>
            </a:r>
            <a:endParaRPr lang="en-US" sz="20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dirty="0">
                <a:effectLst/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Y4 Grammar (TU20AA) 5/</a:t>
            </a:r>
            <a:r>
              <a:rPr lang="en-US" sz="2000" dirty="0"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now at EXS compared to 1/6 in Autumn</a:t>
            </a:r>
          </a:p>
          <a:p>
            <a:r>
              <a:rPr lang="en-US" sz="2000" dirty="0"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Y5 Reading (TU15AA) 5/5 improved scaled score</a:t>
            </a:r>
          </a:p>
          <a:p>
            <a:r>
              <a:rPr lang="en-US" sz="2000" dirty="0">
                <a:effectLst/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Y5 Reading (TU21AA) 4/6 improved scaled score</a:t>
            </a: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8" name="Smiley Face 7"/>
          <p:cNvSpPr/>
          <p:nvPr/>
        </p:nvSpPr>
        <p:spPr>
          <a:xfrm>
            <a:off x="10770293" y="5408018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lowchart: Sequential Access Storage 4">
            <a:extLst>
              <a:ext uri="{FF2B5EF4-FFF2-40B4-BE49-F238E27FC236}">
                <a16:creationId xmlns:a16="http://schemas.microsoft.com/office/drawing/2014/main" id="{DA3EF1CA-5F39-40F9-A8A5-D459966075BA}"/>
              </a:ext>
            </a:extLst>
          </p:cNvPr>
          <p:cNvSpPr/>
          <p:nvPr/>
        </p:nvSpPr>
        <p:spPr>
          <a:xfrm>
            <a:off x="6832948" y="4521327"/>
            <a:ext cx="3020289" cy="1399309"/>
          </a:xfrm>
          <a:prstGeom prst="flowChartMagneticTap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“Mrs Pearson's Comprehension group has helped my learning”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9929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u="sng" dirty="0">
                <a:solidFill>
                  <a:schemeClr val="tx1"/>
                </a:solidFill>
              </a:rPr>
              <a:t>Tier 3: Wider Strategies</a:t>
            </a:r>
            <a:endParaRPr lang="en-GB" dirty="0">
              <a:solidFill>
                <a:schemeClr val="tx1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7184210"/>
              </p:ext>
            </p:extLst>
          </p:nvPr>
        </p:nvGraphicFramePr>
        <p:xfrm>
          <a:off x="782540" y="2400752"/>
          <a:ext cx="9310255" cy="31238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46765">
                  <a:extLst>
                    <a:ext uri="{9D8B030D-6E8A-4147-A177-3AD203B41FA5}">
                      <a16:colId xmlns:a16="http://schemas.microsoft.com/office/drawing/2014/main" val="1669003002"/>
                    </a:ext>
                  </a:extLst>
                </a:gridCol>
                <a:gridCol w="2216728">
                  <a:extLst>
                    <a:ext uri="{9D8B030D-6E8A-4147-A177-3AD203B41FA5}">
                      <a16:colId xmlns:a16="http://schemas.microsoft.com/office/drawing/2014/main" val="2270003873"/>
                    </a:ext>
                  </a:extLst>
                </a:gridCol>
                <a:gridCol w="1440872">
                  <a:extLst>
                    <a:ext uri="{9D8B030D-6E8A-4147-A177-3AD203B41FA5}">
                      <a16:colId xmlns:a16="http://schemas.microsoft.com/office/drawing/2014/main" val="2556227372"/>
                    </a:ext>
                  </a:extLst>
                </a:gridCol>
                <a:gridCol w="2105890">
                  <a:extLst>
                    <a:ext uri="{9D8B030D-6E8A-4147-A177-3AD203B41FA5}">
                      <a16:colId xmlns:a16="http://schemas.microsoft.com/office/drawing/2014/main" val="824119224"/>
                    </a:ext>
                  </a:extLst>
                </a:gridCol>
              </a:tblGrid>
              <a:tr h="296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2023-2024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Number of Incidents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CHJS PP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CHJS Non PP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2438060"/>
                  </a:ext>
                </a:extLst>
              </a:tr>
              <a:tr h="296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Exclusion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(50%)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(50%)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9101066"/>
                  </a:ext>
                </a:extLst>
              </a:tr>
              <a:tr h="296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3 Warnings Letters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107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(14%)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92 (86%)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8276069"/>
                  </a:ext>
                </a:extLst>
              </a:tr>
              <a:tr h="296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Racist Incidents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(60%)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(40%)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5140055"/>
                  </a:ext>
                </a:extLst>
              </a:tr>
              <a:tr h="296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Homophobic Incidents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(50%)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(50%)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1929388"/>
                  </a:ext>
                </a:extLst>
              </a:tr>
              <a:tr h="2961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Bullying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(100%)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 (0%)</a:t>
                      </a:r>
                      <a:endParaRPr lang="en-GB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76171906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9407236" y="235528"/>
            <a:ext cx="2549235" cy="1754326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entury Gothic" panose="020B0502020202020204" pitchFamily="34" charset="0"/>
              </a:rPr>
              <a:t>Pastoral Team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Attendance Support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Life Enrichment 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Homework Club 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Parental Support</a:t>
            </a:r>
          </a:p>
          <a:p>
            <a:pPr>
              <a:spcAft>
                <a:spcPts val="0"/>
              </a:spcAft>
            </a:pPr>
            <a:r>
              <a:rPr lang="en-US" dirty="0">
                <a:latin typeface="Century Gothic" panose="020B0502020202020204" pitchFamily="34" charset="0"/>
              </a:rPr>
              <a:t>Fiver Challenge</a:t>
            </a:r>
          </a:p>
        </p:txBody>
      </p:sp>
      <p:sp>
        <p:nvSpPr>
          <p:cNvPr id="6" name="Smiley Face 5"/>
          <p:cNvSpPr/>
          <p:nvPr/>
        </p:nvSpPr>
        <p:spPr>
          <a:xfrm>
            <a:off x="10820398" y="5524571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4326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57E0D-6F31-4E31-84D7-D072C2F27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 asked, ‘Do you attend any school clubs?’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9F72913-7173-481D-A00F-2BAC4BF4C254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1249096546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316837827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7124921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220234068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9669141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6274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1434542"/>
                  </a:ext>
                </a:extLst>
              </a:tr>
            </a:tbl>
          </a:graphicData>
        </a:graphic>
      </p:graphicFrame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95886E4E-CF39-4FE8-A516-869087950648}"/>
              </a:ext>
            </a:extLst>
          </p:cNvPr>
          <p:cNvGraphicFramePr>
            <a:graphicFrameLocks noGrp="1"/>
          </p:cNvGraphicFramePr>
          <p:nvPr/>
        </p:nvGraphicFramePr>
        <p:xfrm>
          <a:off x="911668" y="2269564"/>
          <a:ext cx="8128000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4154905568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151920838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306501528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38537983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7781429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Choir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Football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Homework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Multi-sports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Radio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8329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Military Drumming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Steel Pans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Art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Archery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Football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666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Chess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Rocksteady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Dodgeball</a:t>
                      </a:r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551591"/>
                  </a:ext>
                </a:extLst>
              </a:tr>
            </a:tbl>
          </a:graphicData>
        </a:graphic>
      </p:graphicFrame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829A81DD-A9DD-4E75-8EDC-F98BAA91440A}"/>
              </a:ext>
            </a:extLst>
          </p:cNvPr>
          <p:cNvSpPr/>
          <p:nvPr/>
        </p:nvSpPr>
        <p:spPr>
          <a:xfrm>
            <a:off x="8429297" y="3184634"/>
            <a:ext cx="3499944" cy="3450021"/>
          </a:xfrm>
          <a:prstGeom prst="wedgeRectCallout">
            <a:avLst>
              <a:gd name="adj1" fmla="val -83389"/>
              <a:gd name="adj2" fmla="val 22385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Homework Club: I never did my homework because I found it hard. Mrs C said I could go to her club and I love it because its fun and she helps me a lot. She makes sure I do everything </a:t>
            </a:r>
            <a:r>
              <a:rPr lang="en-GB" sz="2000" dirty="0">
                <a:solidFill>
                  <a:srgbClr val="21212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20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need to </a:t>
            </a:r>
            <a:r>
              <a:rPr lang="en-GB" sz="20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GB" sz="20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not stay in at break. I don’t always get everything done but do some at home.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D24EEDEF-6FE0-4424-BF5A-DE68E76C800E}"/>
              </a:ext>
            </a:extLst>
          </p:cNvPr>
          <p:cNvSpPr/>
          <p:nvPr/>
        </p:nvSpPr>
        <p:spPr>
          <a:xfrm>
            <a:off x="262759" y="4141076"/>
            <a:ext cx="1769241" cy="1944414"/>
          </a:xfrm>
          <a:prstGeom prst="wedgeRectCallout">
            <a:avLst>
              <a:gd name="adj1" fmla="val 69445"/>
              <a:gd name="adj2" fmla="val 7203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Choir: I love how even if I had a bad day I can just sing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75F1ABA0-860B-47F8-A028-4102AABB3BEC}"/>
              </a:ext>
            </a:extLst>
          </p:cNvPr>
          <p:cNvSpPr/>
          <p:nvPr/>
        </p:nvSpPr>
        <p:spPr>
          <a:xfrm>
            <a:off x="8592874" y="311646"/>
            <a:ext cx="2648524" cy="1493520"/>
          </a:xfrm>
          <a:prstGeom prst="wedgeRectCallout">
            <a:avLst>
              <a:gd name="adj1" fmla="val 69445"/>
              <a:gd name="adj2" fmla="val 7203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Mr Elliot has helped me during military drumming, increasing my timing and co-operation.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1AE229FC-A87B-4544-8AC4-5BE9DDEA854D}"/>
              </a:ext>
            </a:extLst>
          </p:cNvPr>
          <p:cNvSpPr/>
          <p:nvPr/>
        </p:nvSpPr>
        <p:spPr>
          <a:xfrm>
            <a:off x="2692401" y="4688602"/>
            <a:ext cx="1769241" cy="1944414"/>
          </a:xfrm>
          <a:prstGeom prst="wedgeRectCallout">
            <a:avLst>
              <a:gd name="adj1" fmla="val 41524"/>
              <a:gd name="adj2" fmla="val -9175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Mr Partner has helped with my running.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Speech Bubble: Rectangle 12">
            <a:extLst>
              <a:ext uri="{FF2B5EF4-FFF2-40B4-BE49-F238E27FC236}">
                <a16:creationId xmlns:a16="http://schemas.microsoft.com/office/drawing/2014/main" id="{4F347222-0E62-40C8-917C-D49BBEAEFC82}"/>
              </a:ext>
            </a:extLst>
          </p:cNvPr>
          <p:cNvSpPr/>
          <p:nvPr/>
        </p:nvSpPr>
        <p:spPr>
          <a:xfrm>
            <a:off x="5211379" y="4688602"/>
            <a:ext cx="1769241" cy="1944414"/>
          </a:xfrm>
          <a:prstGeom prst="wedgeRectCallout">
            <a:avLst>
              <a:gd name="adj1" fmla="val -74912"/>
              <a:gd name="adj2" fmla="val -98779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Lewis in Rocksteady has be great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1277666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651164"/>
            <a:ext cx="8897590" cy="5957454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en-US" sz="2000" dirty="0">
                <a:solidFill>
                  <a:schemeClr val="tx1"/>
                </a:solidFill>
              </a:rPr>
              <a:t>Overall, 75 club places were attended by PP children this year with Gymnastics and Cookery proving popular.</a:t>
            </a:r>
          </a:p>
          <a:p>
            <a:pPr marL="0" indent="0" fontAlgn="base">
              <a:buNone/>
            </a:pPr>
            <a:endParaRPr lang="en-US" sz="2000" dirty="0">
              <a:solidFill>
                <a:schemeClr val="tx1"/>
              </a:solidFill>
            </a:endParaRPr>
          </a:p>
          <a:p>
            <a:pPr fontAlgn="base"/>
            <a:r>
              <a:rPr lang="en-US" sz="2000" dirty="0">
                <a:solidFill>
                  <a:schemeClr val="tx1"/>
                </a:solidFill>
              </a:rPr>
              <a:t>Homework club has ran successfully all year. Around 40% of these pupils were PP however this fluctuates. </a:t>
            </a:r>
            <a:endParaRPr lang="en-GB" sz="2000" dirty="0">
              <a:solidFill>
                <a:schemeClr val="tx1"/>
              </a:solidFill>
            </a:endParaRPr>
          </a:p>
          <a:p>
            <a:pPr fontAlgn="base"/>
            <a:endParaRPr lang="en-US" sz="2000" dirty="0">
              <a:solidFill>
                <a:schemeClr val="tx1"/>
              </a:solidFill>
            </a:endParaRPr>
          </a:p>
          <a:p>
            <a:pPr fontAlgn="base"/>
            <a:r>
              <a:rPr lang="en-US" sz="2000" dirty="0">
                <a:solidFill>
                  <a:schemeClr val="tx1"/>
                </a:solidFill>
              </a:rPr>
              <a:t>Enterprise Challenge: Y6 pupils made over £1400 profit between them. The business with the highest earnings made over £100 profit.</a:t>
            </a:r>
          </a:p>
          <a:p>
            <a:pPr fontAlgn="base"/>
            <a:endParaRPr lang="en-US" sz="2000" dirty="0">
              <a:solidFill>
                <a:schemeClr val="tx1"/>
              </a:solidFill>
            </a:endParaRPr>
          </a:p>
          <a:p>
            <a:pPr fontAlgn="base"/>
            <a:r>
              <a:rPr lang="en-GB" sz="2000" dirty="0">
                <a:solidFill>
                  <a:schemeClr val="tx1"/>
                </a:solidFill>
              </a:rPr>
              <a:t>£6,727.02 was used to ensure PP children had uniform, attended trips, had cool milk and family support e.g. SATs books, swim caps, bereavement gifts.</a:t>
            </a:r>
          </a:p>
          <a:p>
            <a:pPr fontAlgn="base"/>
            <a:endParaRPr lang="en-GB" sz="2000" dirty="0">
              <a:solidFill>
                <a:schemeClr val="tx1"/>
              </a:solidFill>
            </a:endParaRPr>
          </a:p>
          <a:p>
            <a:pPr fontAlgn="base"/>
            <a:r>
              <a:rPr lang="en-GB" sz="2000" dirty="0">
                <a:solidFill>
                  <a:schemeClr val="tx1"/>
                </a:solidFill>
              </a:rPr>
              <a:t>15 families benefited from Easter hampers (food staples, sweet treats, crafts &amp; games, Easter roast).</a:t>
            </a:r>
          </a:p>
          <a:p>
            <a:pPr fontAlgn="base"/>
            <a:endParaRPr lang="en-GB" sz="2000" dirty="0">
              <a:solidFill>
                <a:schemeClr val="tx1"/>
              </a:solidFill>
            </a:endParaRPr>
          </a:p>
          <a:p>
            <a:pPr fontAlgn="base"/>
            <a:r>
              <a:rPr lang="en-GB" sz="2000" dirty="0">
                <a:solidFill>
                  <a:schemeClr val="tx1"/>
                </a:solidFill>
              </a:rPr>
              <a:t>3 families benefit from food parcels. </a:t>
            </a:r>
          </a:p>
          <a:p>
            <a:pPr fontAlgn="base"/>
            <a:endParaRPr lang="en-US" sz="2000" dirty="0">
              <a:solidFill>
                <a:schemeClr val="tx1"/>
              </a:solidFill>
            </a:endParaRPr>
          </a:p>
          <a:p>
            <a:pPr fontAlgn="base"/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Smiley Face 4"/>
          <p:cNvSpPr/>
          <p:nvPr/>
        </p:nvSpPr>
        <p:spPr>
          <a:xfrm>
            <a:off x="10820398" y="5445616"/>
            <a:ext cx="1136073" cy="102523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13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miley Face 3"/>
          <p:cNvSpPr/>
          <p:nvPr/>
        </p:nvSpPr>
        <p:spPr>
          <a:xfrm>
            <a:off x="10790804" y="294558"/>
            <a:ext cx="1136073" cy="102523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65123" y="294558"/>
            <a:ext cx="8596668" cy="1320800"/>
          </a:xfrm>
        </p:spPr>
        <p:txBody>
          <a:bodyPr>
            <a:noAutofit/>
          </a:bodyPr>
          <a:lstStyle/>
          <a:p>
            <a:r>
              <a:rPr lang="en-US" sz="2400" dirty="0"/>
              <a:t>When asked, ‘How do you think the school helps you/ your family?’ the following comments were made:</a:t>
            </a:r>
            <a:br>
              <a:rPr lang="en-US" sz="2400" dirty="0"/>
            </a:br>
            <a:endParaRPr lang="en-GB" sz="2400" dirty="0"/>
          </a:p>
        </p:txBody>
      </p:sp>
      <p:sp>
        <p:nvSpPr>
          <p:cNvPr id="9" name="Oval Callout 8"/>
          <p:cNvSpPr/>
          <p:nvPr/>
        </p:nvSpPr>
        <p:spPr>
          <a:xfrm>
            <a:off x="4296599" y="1260657"/>
            <a:ext cx="3186545" cy="1258327"/>
          </a:xfrm>
          <a:prstGeom prst="wedgeEllipseCallout">
            <a:avLst>
              <a:gd name="adj1" fmla="val -54311"/>
              <a:gd name="adj2" fmla="val 1097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help with a lot of things like behaviour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6574837" y="3792758"/>
            <a:ext cx="3186545" cy="1258327"/>
          </a:xfrm>
          <a:prstGeom prst="wedgeEllipseCallout">
            <a:avLst>
              <a:gd name="adj1" fmla="val -56050"/>
              <a:gd name="adj2" fmla="val -764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Sorting me out if I forget my packed lunch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Oval Callout 10"/>
          <p:cNvSpPr/>
          <p:nvPr/>
        </p:nvSpPr>
        <p:spPr>
          <a:xfrm>
            <a:off x="3243409" y="3804186"/>
            <a:ext cx="2988945" cy="937491"/>
          </a:xfrm>
          <a:prstGeom prst="wedgeEllipseCallout">
            <a:avLst>
              <a:gd name="adj1" fmla="val -24746"/>
              <a:gd name="adj2" fmla="val -985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Tell parents when I learn new things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Oval Callout 11"/>
          <p:cNvSpPr/>
          <p:nvPr/>
        </p:nvSpPr>
        <p:spPr>
          <a:xfrm>
            <a:off x="3792330" y="5163467"/>
            <a:ext cx="3186545" cy="1571614"/>
          </a:xfrm>
          <a:prstGeom prst="wedgeEllipseCallout">
            <a:avLst>
              <a:gd name="adj1" fmla="val -62572"/>
              <a:gd name="adj2" fmla="val -823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Tell parents when I learn new things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 giving us use of </a:t>
            </a:r>
            <a:r>
              <a:rPr lang="en-GB" sz="1800" dirty="0" err="1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Parentpay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Oval Callout 12"/>
          <p:cNvSpPr/>
          <p:nvPr/>
        </p:nvSpPr>
        <p:spPr>
          <a:xfrm>
            <a:off x="413360" y="1470602"/>
            <a:ext cx="3349344" cy="1279234"/>
          </a:xfrm>
          <a:prstGeom prst="wedgeEllipseCallout">
            <a:avLst>
              <a:gd name="adj1" fmla="val 53080"/>
              <a:gd name="adj2" fmla="val 1083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my family we receive food packages from the school.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265123" y="3621886"/>
            <a:ext cx="1742353" cy="1279234"/>
          </a:xfrm>
          <a:prstGeom prst="wedgeEllipseCallout">
            <a:avLst>
              <a:gd name="adj1" fmla="val 74819"/>
              <a:gd name="adj2" fmla="val -911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Talk to me about my feelings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457013" y="5253551"/>
            <a:ext cx="3186545" cy="937491"/>
          </a:xfrm>
          <a:prstGeom prst="wedgeEllipseCallout">
            <a:avLst>
              <a:gd name="adj1" fmla="val 28732"/>
              <a:gd name="adj2" fmla="val -1266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School have helped with my anxiety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val Callout 15"/>
          <p:cNvSpPr/>
          <p:nvPr/>
        </p:nvSpPr>
        <p:spPr>
          <a:xfrm>
            <a:off x="9207061" y="2805157"/>
            <a:ext cx="2890647" cy="1428944"/>
          </a:xfrm>
          <a:prstGeom prst="wedgeEllipseCallout">
            <a:avLst>
              <a:gd name="adj1" fmla="val 26676"/>
              <a:gd name="adj2" fmla="val 896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lets my mum have time to relax or do some work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Oval Callout 16"/>
          <p:cNvSpPr/>
          <p:nvPr/>
        </p:nvSpPr>
        <p:spPr>
          <a:xfrm>
            <a:off x="7053261" y="5597344"/>
            <a:ext cx="3685120" cy="1124870"/>
          </a:xfrm>
          <a:prstGeom prst="wedgeEllipseCallout">
            <a:avLst>
              <a:gd name="adj1" fmla="val -52537"/>
              <a:gd name="adj2" fmla="val -824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have school trips to discover places I don’t know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Oval Callout 15">
            <a:extLst>
              <a:ext uri="{FF2B5EF4-FFF2-40B4-BE49-F238E27FC236}">
                <a16:creationId xmlns:a16="http://schemas.microsoft.com/office/drawing/2014/main" id="{14C9A503-BC68-4DD3-879A-BFC855C52BEF}"/>
              </a:ext>
            </a:extLst>
          </p:cNvPr>
          <p:cNvSpPr/>
          <p:nvPr/>
        </p:nvSpPr>
        <p:spPr>
          <a:xfrm>
            <a:off x="7235668" y="1817556"/>
            <a:ext cx="2602015" cy="1428943"/>
          </a:xfrm>
          <a:prstGeom prst="wedgeEllipseCallout">
            <a:avLst>
              <a:gd name="adj1" fmla="val -93742"/>
              <a:gd name="adj2" fmla="val 322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parents are divorced so pastoral really helps me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33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Callout 15">
            <a:extLst>
              <a:ext uri="{FF2B5EF4-FFF2-40B4-BE49-F238E27FC236}">
                <a16:creationId xmlns:a16="http://schemas.microsoft.com/office/drawing/2014/main" id="{ACB6F8E4-4318-47CB-BC6C-3D8783476EE3}"/>
              </a:ext>
            </a:extLst>
          </p:cNvPr>
          <p:cNvSpPr/>
          <p:nvPr/>
        </p:nvSpPr>
        <p:spPr>
          <a:xfrm>
            <a:off x="1089092" y="440505"/>
            <a:ext cx="10653712" cy="5271004"/>
          </a:xfrm>
          <a:prstGeom prst="wedgeEllipseCallout">
            <a:avLst>
              <a:gd name="adj1" fmla="val -53040"/>
              <a:gd name="adj2" fmla="val 69699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9600" b="1" dirty="0">
                <a:solidFill>
                  <a:srgbClr val="21212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I’m safe at school</a:t>
            </a:r>
            <a:endParaRPr lang="en-GB" sz="9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miley Face 3">
            <a:extLst>
              <a:ext uri="{FF2B5EF4-FFF2-40B4-BE49-F238E27FC236}">
                <a16:creationId xmlns:a16="http://schemas.microsoft.com/office/drawing/2014/main" id="{C3948FAC-7624-4442-9BF8-E01D50632C78}"/>
              </a:ext>
            </a:extLst>
          </p:cNvPr>
          <p:cNvSpPr/>
          <p:nvPr/>
        </p:nvSpPr>
        <p:spPr>
          <a:xfrm>
            <a:off x="10790804" y="294558"/>
            <a:ext cx="1136073" cy="1025236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32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Attendance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3506320"/>
              </p:ext>
            </p:extLst>
          </p:nvPr>
        </p:nvGraphicFramePr>
        <p:xfrm>
          <a:off x="927245" y="1703388"/>
          <a:ext cx="8596312" cy="210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65437">
                  <a:extLst>
                    <a:ext uri="{9D8B030D-6E8A-4147-A177-3AD203B41FA5}">
                      <a16:colId xmlns:a16="http://schemas.microsoft.com/office/drawing/2014/main" val="2432707644"/>
                    </a:ext>
                  </a:extLst>
                </a:gridCol>
                <a:gridCol w="2198215">
                  <a:extLst>
                    <a:ext uri="{9D8B030D-6E8A-4147-A177-3AD203B41FA5}">
                      <a16:colId xmlns:a16="http://schemas.microsoft.com/office/drawing/2014/main" val="86598240"/>
                    </a:ext>
                  </a:extLst>
                </a:gridCol>
                <a:gridCol w="1618593">
                  <a:extLst>
                    <a:ext uri="{9D8B030D-6E8A-4147-A177-3AD203B41FA5}">
                      <a16:colId xmlns:a16="http://schemas.microsoft.com/office/drawing/2014/main" val="1195943027"/>
                    </a:ext>
                  </a:extLst>
                </a:gridCol>
                <a:gridCol w="1914067">
                  <a:extLst>
                    <a:ext uri="{9D8B030D-6E8A-4147-A177-3AD203B41FA5}">
                      <a16:colId xmlns:a16="http://schemas.microsoft.com/office/drawing/2014/main" val="27992764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National 2023-24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CHJS</a:t>
                      </a:r>
                      <a:r>
                        <a:rPr lang="en-US" sz="2400" baseline="0" dirty="0"/>
                        <a:t> 2023-2024 PP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CHJS</a:t>
                      </a:r>
                      <a:r>
                        <a:rPr lang="en-US" sz="2400" baseline="0" dirty="0"/>
                        <a:t> 2023-2024 Non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dirty="0"/>
                        <a:t>PP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0394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Absence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94.2%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92.9%</a:t>
                      </a:r>
                      <a:endParaRPr lang="en-GB" sz="24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95.3%</a:t>
                      </a:r>
                      <a:endParaRPr lang="en-GB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4619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Persistent Absence 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16.9%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26.4%</a:t>
                      </a:r>
                      <a:endParaRPr lang="en-GB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11.2%</a:t>
                      </a:r>
                      <a:endParaRPr lang="en-GB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1788384"/>
                  </a:ext>
                </a:extLst>
              </a:tr>
            </a:tbl>
          </a:graphicData>
        </a:graphic>
      </p:graphicFrame>
      <p:sp>
        <p:nvSpPr>
          <p:cNvPr id="5" name="Smiley Face 4"/>
          <p:cNvSpPr/>
          <p:nvPr/>
        </p:nvSpPr>
        <p:spPr>
          <a:xfrm>
            <a:off x="10820398" y="5583382"/>
            <a:ext cx="1136073" cy="102523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841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3 reasons why blue sky in property photos is essential - Elements Propert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" t="13404" r="40211" b="12724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844" y="1052223"/>
            <a:ext cx="10461720" cy="3880773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3 Year Strategic Plan 2024- 2027 </a:t>
            </a:r>
            <a:endParaRPr lang="en-US" sz="1600" b="1" dirty="0">
              <a:solidFill>
                <a:srgbClr val="002060"/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</a:rPr>
              <a:t> Strategy Statement 2024-2025</a:t>
            </a:r>
            <a:endParaRPr lang="en-GB" sz="1600" dirty="0">
              <a:solidFill>
                <a:srgbClr val="00206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147" y="69265"/>
            <a:ext cx="9256375" cy="1320800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rgbClr val="002060"/>
                </a:solidFill>
              </a:rPr>
              <a:t>Blue Sky Thinking- Vision</a:t>
            </a:r>
            <a:endParaRPr lang="en-GB" sz="6000" b="1" dirty="0">
              <a:solidFill>
                <a:srgbClr val="002060"/>
              </a:solidFill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10" y="2211273"/>
            <a:ext cx="4558145" cy="44168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29299" y="3925387"/>
            <a:ext cx="47105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/>
              <a:t>Key Principles</a:t>
            </a:r>
          </a:p>
          <a:p>
            <a:pPr marL="342900" indent="-342900">
              <a:buAutoNum type="arabicPeriod"/>
            </a:pPr>
            <a:r>
              <a:rPr lang="en-GB" sz="2000" dirty="0"/>
              <a:t>Schools can make a difference</a:t>
            </a:r>
          </a:p>
          <a:p>
            <a:pPr marL="342900" indent="-342900">
              <a:buAutoNum type="arabicPeriod"/>
            </a:pPr>
            <a:r>
              <a:rPr lang="en-GB" sz="2000" dirty="0"/>
              <a:t>Evidence can help</a:t>
            </a:r>
          </a:p>
          <a:p>
            <a:pPr marL="342900" indent="-342900">
              <a:buAutoNum type="arabicPeriod"/>
            </a:pPr>
            <a:r>
              <a:rPr lang="en-GB" sz="2000" dirty="0"/>
              <a:t>Quality teaching helps every child</a:t>
            </a:r>
          </a:p>
          <a:p>
            <a:pPr marL="342900" indent="-342900">
              <a:buAutoNum type="arabicPeriod"/>
            </a:pPr>
            <a:r>
              <a:rPr lang="en-GB" sz="2000" dirty="0"/>
              <a:t>Support middle and high </a:t>
            </a:r>
            <a:r>
              <a:rPr lang="en-GB" sz="2000" dirty="0" err="1"/>
              <a:t>attainers</a:t>
            </a:r>
            <a:r>
              <a:rPr lang="en-GB" sz="2000" dirty="0"/>
              <a:t> too</a:t>
            </a:r>
          </a:p>
          <a:p>
            <a:pPr marL="342900" indent="-342900">
              <a:buAutoNum type="arabicPeriod"/>
            </a:pPr>
            <a:r>
              <a:rPr lang="en-GB" sz="2000" dirty="0"/>
              <a:t>Implementation matters- less is more</a:t>
            </a:r>
          </a:p>
        </p:txBody>
      </p:sp>
      <p:sp>
        <p:nvSpPr>
          <p:cNvPr id="6" name="Rectangle 5"/>
          <p:cNvSpPr/>
          <p:nvPr/>
        </p:nvSpPr>
        <p:spPr>
          <a:xfrm>
            <a:off x="390585" y="2651471"/>
            <a:ext cx="25327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/>
              <a:t>Tiered Approach</a:t>
            </a:r>
          </a:p>
          <a:p>
            <a:pPr marL="342900" indent="-342900">
              <a:buAutoNum type="arabicPeriod"/>
            </a:pPr>
            <a:r>
              <a:rPr lang="en-GB" dirty="0"/>
              <a:t>Teaching</a:t>
            </a:r>
          </a:p>
          <a:p>
            <a:pPr marL="342900" indent="-342900">
              <a:buAutoNum type="arabicPeriod"/>
            </a:pPr>
            <a:r>
              <a:rPr lang="en-GB" dirty="0"/>
              <a:t>Targeted academic support</a:t>
            </a:r>
          </a:p>
          <a:p>
            <a:pPr marL="342900" indent="-342900">
              <a:buAutoNum type="arabicPeriod"/>
            </a:pPr>
            <a:r>
              <a:rPr lang="en-GB" dirty="0"/>
              <a:t>Wider strategies</a:t>
            </a:r>
          </a:p>
        </p:txBody>
      </p:sp>
    </p:spTree>
    <p:extLst>
      <p:ext uri="{BB962C8B-B14F-4D97-AF65-F5344CB8AC3E}">
        <p14:creationId xmlns:p14="http://schemas.microsoft.com/office/powerpoint/2010/main" val="206271101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3DED752B6E004E90DAB7D790EB7880" ma:contentTypeVersion="16" ma:contentTypeDescription="Create a new document." ma:contentTypeScope="" ma:versionID="92804c3b1452fb1ce9ad93926f6e2d3a">
  <xsd:schema xmlns:xsd="http://www.w3.org/2001/XMLSchema" xmlns:xs="http://www.w3.org/2001/XMLSchema" xmlns:p="http://schemas.microsoft.com/office/2006/metadata/properties" xmlns:ns2="683cb9ee-fb69-4c1d-8d73-58072aa4f386" xmlns:ns3="37be8c78-9062-4b0d-96d4-d22286f121ce" targetNamespace="http://schemas.microsoft.com/office/2006/metadata/properties" ma:root="true" ma:fieldsID="1e90ba134baec8f816f50863ed53a082" ns2:_="" ns3:_="">
    <xsd:import namespace="683cb9ee-fb69-4c1d-8d73-58072aa4f386"/>
    <xsd:import namespace="37be8c78-9062-4b0d-96d4-d22286f121c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3cb9ee-fb69-4c1d-8d73-58072aa4f3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4ce40f0-e3e0-433a-b6a4-5e067d1464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3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be8c78-9062-4b0d-96d4-d22286f121c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176e6f79-8cb3-4200-a903-a84f46f674ad}" ma:internalName="TaxCatchAll" ma:showField="CatchAllData" ma:web="37be8c78-9062-4b0d-96d4-d22286f121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7be8c78-9062-4b0d-96d4-d22286f121ce" xsi:nil="true"/>
    <lcf76f155ced4ddcb4097134ff3c332f xmlns="683cb9ee-fb69-4c1d-8d73-58072aa4f386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8B97B89-A551-4419-8164-2F7C94BD33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3cb9ee-fb69-4c1d-8d73-58072aa4f386"/>
    <ds:schemaRef ds:uri="37be8c78-9062-4b0d-96d4-d22286f121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CC6AFF-B744-44B4-BEB6-34FAEFCB8A32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dcmitype/"/>
    <ds:schemaRef ds:uri="http://schemas.microsoft.com/office/2006/documentManagement/types"/>
    <ds:schemaRef ds:uri="37be8c78-9062-4b0d-96d4-d22286f121ce"/>
    <ds:schemaRef ds:uri="683cb9ee-fb69-4c1d-8d73-58072aa4f386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8C373AA-207E-478D-B0D1-A644914FB7E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1841</TotalTime>
  <Words>1115</Words>
  <Application>Microsoft Office PowerPoint</Application>
  <PresentationFormat>Widescreen</PresentationFormat>
  <Paragraphs>201</Paragraphs>
  <Slides>19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Bradley Hand ITC</vt:lpstr>
      <vt:lpstr>Calibri</vt:lpstr>
      <vt:lpstr>Century Gothic</vt:lpstr>
      <vt:lpstr>Trebuchet MS</vt:lpstr>
      <vt:lpstr>Wingdings 3</vt:lpstr>
      <vt:lpstr>Facet</vt:lpstr>
      <vt:lpstr>Pupil Premium 2023-2024 Impact Analysis</vt:lpstr>
      <vt:lpstr>PowerPoint Presentation</vt:lpstr>
      <vt:lpstr>PowerPoint Presentation</vt:lpstr>
      <vt:lpstr>Tier 1: Teaching</vt:lpstr>
      <vt:lpstr>End of KS2 Data 2024 (Provisional)</vt:lpstr>
      <vt:lpstr>So what do our PP pupils have to say about school?</vt:lpstr>
      <vt:lpstr>Tier 2: Targeted Academic Support</vt:lpstr>
      <vt:lpstr>Tier 2: Targeted Academic Support</vt:lpstr>
      <vt:lpstr>Tier 2: Targeted Academic Support</vt:lpstr>
      <vt:lpstr>Tier 2: Targeted Academic Support</vt:lpstr>
      <vt:lpstr>School-Led Tutoring Impact</vt:lpstr>
      <vt:lpstr>School-Led Tutoring Impact</vt:lpstr>
      <vt:lpstr>Tier 3: Wider Strategies</vt:lpstr>
      <vt:lpstr>We asked, ‘Do you attend any school clubs?’</vt:lpstr>
      <vt:lpstr>PowerPoint Presentation</vt:lpstr>
      <vt:lpstr>When asked, ‘How do you think the school helps you/ your family?’ the following comments were made: </vt:lpstr>
      <vt:lpstr>PowerPoint Presentation</vt:lpstr>
      <vt:lpstr>Attendance</vt:lpstr>
      <vt:lpstr>Blue Sky Thinking- Vision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Pupil Premium</dc:title>
  <dc:creator>Manisha Sudera</dc:creator>
  <cp:lastModifiedBy>Manisha Sudera</cp:lastModifiedBy>
  <cp:revision>160</cp:revision>
  <cp:lastPrinted>2024-07-01T10:13:48Z</cp:lastPrinted>
  <dcterms:created xsi:type="dcterms:W3CDTF">2021-02-08T10:46:27Z</dcterms:created>
  <dcterms:modified xsi:type="dcterms:W3CDTF">2024-07-11T09:44:15Z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0x0101002F3DED752B6E004E90DAB7D790EB7880</vt:lpwstr>
  </property>
</Properties>
</file>